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E5D4B-474A-4AB4-B0C2-661FAC91C42C}" v="195" dt="2020-10-26T13:26:19.368"/>
    <p1510:client id="{4166DB86-4262-4FCC-978A-A5F3E8BB9630}" v="211" dt="2020-10-26T08:28:02.120"/>
    <p1510:client id="{5A8C1762-CB6F-4406-9866-21F9A259ED7A}" v="275" dt="2020-10-27T10:42:53.059"/>
    <p1510:client id="{6914E805-F407-44F3-8570-DD42B22532C0}" v="349" dt="2020-10-20T09:39:47.305"/>
    <p1510:client id="{B92CF5A4-A24F-45DE-A594-AF1577EA997C}" v="200" dt="2020-10-30T06:47:23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oit.czeladz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803687"/>
            <a:ext cx="8991600" cy="1157090"/>
          </a:xfrm>
        </p:spPr>
        <p:txBody>
          <a:bodyPr>
            <a:normAutofit/>
          </a:bodyPr>
          <a:lstStyle/>
          <a:p>
            <a:r>
              <a:rPr lang="en-US" dirty="0" err="1"/>
              <a:t>technik</a:t>
            </a:r>
            <a:r>
              <a:rPr lang="en-US" dirty="0"/>
              <a:t> </a:t>
            </a:r>
            <a:r>
              <a:rPr lang="en-US" dirty="0" err="1"/>
              <a:t>reklamy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2138431"/>
            <a:ext cx="6801612" cy="123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LEKCJA ZAWODOZNAWCZA -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1DB26472-E9F7-42F3-8F7C-7BFD4516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145" y="-295484"/>
            <a:ext cx="2330628" cy="241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90C30F5-99E4-4260-9C20-D1A62FBA6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936" y="345158"/>
            <a:ext cx="5598544" cy="65388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-DLA </a:t>
            </a:r>
            <a:r>
              <a:rPr lang="pl-PL" dirty="0"/>
              <a:t>kogo</a:t>
            </a:r>
            <a:r>
              <a:rPr lang="pl-PL" dirty="0" smtClean="0"/>
              <a:t>?-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F5ADD72-56D5-4B2E-A350-16527EF8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327" y="4783864"/>
            <a:ext cx="9245762" cy="9811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dirty="0">
                <a:ea typeface="+mn-lt"/>
                <a:cs typeface="+mn-lt"/>
              </a:rPr>
              <a:t>Jeżeli w życiu kierujesz się fantazją i pasją, jesteś spostrzegawczy oraz pragniesz rozwijać swoje talenty - postaw na zawód z przyszłością!</a:t>
            </a:r>
            <a:endParaRPr lang="pl-PL" sz="3200" dirty="0"/>
          </a:p>
        </p:txBody>
      </p:sp>
      <p:pic>
        <p:nvPicPr>
          <p:cNvPr id="4" name="Obraz 4" descr="Obraz zawierający komputer, computer, wewnątrz, osoba&#10;&#10;Opis wygenerowany automatycznie">
            <a:extLst>
              <a:ext uri="{FF2B5EF4-FFF2-40B4-BE49-F238E27FC236}">
                <a16:creationId xmlns="" xmlns:a16="http://schemas.microsoft.com/office/drawing/2014/main" id="{D1D43028-62A9-4D8E-9E7D-1274B355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32" y="1271257"/>
            <a:ext cx="8882329" cy="3495976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F3BB800B-8B6D-4196-89C9-A868C2E8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635" y="-151711"/>
            <a:ext cx="1626137" cy="1626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55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2AFD9B5-C18B-4642-9457-C0F3E1F28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860" y="230140"/>
            <a:ext cx="7021902" cy="78327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-Umiejętności-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867E04A-8D57-4616-B8E0-717723808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816" y="1103261"/>
            <a:ext cx="6801612" cy="123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Absolwent szkoły kształcącej w zawodzie technik organizacji reklamy powinien być przygotowany do wykonywania następujących zadań zawodowych:</a:t>
            </a:r>
            <a:endParaRPr lang="pl-PL" dirty="0"/>
          </a:p>
        </p:txBody>
      </p:sp>
      <p:pic>
        <p:nvPicPr>
          <p:cNvPr id="4" name="Obraz 4" descr="Obraz zawierający osoba, wewnątrz, mężczyzna, osoby&#10;&#10;Opis wygenerowany automatycznie">
            <a:extLst>
              <a:ext uri="{FF2B5EF4-FFF2-40B4-BE49-F238E27FC236}">
                <a16:creationId xmlns="" xmlns:a16="http://schemas.microsoft.com/office/drawing/2014/main" id="{77D30DFE-4431-4294-AEEB-8B9A0B4C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2515493"/>
            <a:ext cx="3835879" cy="256025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48391523-083D-4878-9635-B88D26DA17DB}"/>
              </a:ext>
            </a:extLst>
          </p:cNvPr>
          <p:cNvSpPr txBox="1"/>
          <p:nvPr/>
        </p:nvSpPr>
        <p:spPr>
          <a:xfrm>
            <a:off x="267419" y="5069457"/>
            <a:ext cx="40084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Organizowania oraz prowadzenia sprzedaży produktów i usług reklamowych.</a:t>
            </a:r>
            <a:endParaRPr lang="pl-PL" dirty="0"/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FEBAA871-6036-4BFC-BBB6-3AEE35E3C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28" y="3280342"/>
            <a:ext cx="5101084" cy="269833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597FED9-D15E-4524-B360-B70CD766574C}"/>
              </a:ext>
            </a:extLst>
          </p:cNvPr>
          <p:cNvSpPr txBox="1"/>
          <p:nvPr/>
        </p:nvSpPr>
        <p:spPr>
          <a:xfrm>
            <a:off x="4651615" y="5988708"/>
            <a:ext cx="35339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Organizowania oraz prowadzenia kampanii reklamowej.</a:t>
            </a:r>
            <a:endParaRPr lang="pl-PL" dirty="0"/>
          </a:p>
        </p:txBody>
      </p:sp>
      <p:pic>
        <p:nvPicPr>
          <p:cNvPr id="8" name="Obraz 8" descr="Obraz zawierający osoba, wewnątrz, stół, mężczyzna&#10;&#10;Opis wygenerowany automatycznie">
            <a:extLst>
              <a:ext uri="{FF2B5EF4-FFF2-40B4-BE49-F238E27FC236}">
                <a16:creationId xmlns="" xmlns:a16="http://schemas.microsoft.com/office/drawing/2014/main" id="{3C7918B3-4FEC-4AAA-924C-4AB35577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740" y="2514600"/>
            <a:ext cx="3620218" cy="256204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B87FDCCD-6999-417E-A17E-85C69924D9A6}"/>
              </a:ext>
            </a:extLst>
          </p:cNvPr>
          <p:cNvSpPr txBox="1"/>
          <p:nvPr/>
        </p:nvSpPr>
        <p:spPr>
          <a:xfrm>
            <a:off x="8173169" y="5067659"/>
            <a:ext cx="3749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Projektowania oraz wykonywania środków reklamowych.</a:t>
            </a:r>
            <a:endParaRPr lang="pl-PL" dirty="0"/>
          </a:p>
        </p:txBody>
      </p:sp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A35B16C8-BCC0-4AA6-AABE-CE4866EBA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9" y="-151711"/>
            <a:ext cx="1496741" cy="1525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19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9A898F-C30E-4901-81F9-55738F6C4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163" y="143877"/>
            <a:ext cx="10472469" cy="63950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a typeface="+mj-lt"/>
                <a:cs typeface="+mj-lt"/>
              </a:rPr>
              <a:t>-ZAWODY </a:t>
            </a:r>
            <a:r>
              <a:rPr lang="pl-PL" dirty="0">
                <a:ea typeface="+mj-lt"/>
                <a:cs typeface="+mj-lt"/>
              </a:rPr>
              <a:t>ZWIĄZANE Z TYM </a:t>
            </a:r>
            <a:r>
              <a:rPr lang="pl-PL" dirty="0" smtClean="0">
                <a:ea typeface="+mj-lt"/>
                <a:cs typeface="+mj-lt"/>
              </a:rPr>
              <a:t>KIERUNKIEM-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3977A14-1EB7-401C-BD39-BF9C20B14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176" y="945111"/>
            <a:ext cx="10065271" cy="4891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- specjalista do spraw </a:t>
            </a:r>
            <a:r>
              <a:rPr lang="pl-PL" sz="2400" dirty="0" smtClean="0">
                <a:ea typeface="+mn-lt"/>
                <a:cs typeface="+mn-lt"/>
              </a:rPr>
              <a:t>reklamy,</a:t>
            </a:r>
            <a:endParaRPr lang="pl-PL" sz="2400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</a:rPr>
              <a:t> - agent reklamowy,</a:t>
            </a:r>
          </a:p>
          <a:p>
            <a:r>
              <a:rPr lang="pl-PL" sz="2400" dirty="0">
                <a:ea typeface="+mn-lt"/>
                <a:cs typeface="+mn-lt"/>
              </a:rPr>
              <a:t>- projektant grafiki (art designer), </a:t>
            </a:r>
          </a:p>
          <a:p>
            <a:r>
              <a:rPr lang="pl-PL" sz="2400" dirty="0">
                <a:ea typeface="+mn-lt"/>
                <a:cs typeface="+mn-lt"/>
              </a:rPr>
              <a:t>- projektant </a:t>
            </a:r>
            <a:r>
              <a:rPr lang="pl-PL" sz="2400" dirty="0" smtClean="0">
                <a:ea typeface="+mn-lt"/>
                <a:cs typeface="+mn-lt"/>
              </a:rPr>
              <a:t>poligrafii,</a:t>
            </a:r>
            <a:endParaRPr lang="pl-PL" sz="2400" dirty="0"/>
          </a:p>
          <a:p>
            <a:r>
              <a:rPr lang="pl-PL" sz="2400" dirty="0">
                <a:ea typeface="+mn-lt"/>
                <a:cs typeface="+mn-lt"/>
              </a:rPr>
              <a:t>- specjalista do spraw marketingu i handlu,</a:t>
            </a:r>
          </a:p>
          <a:p>
            <a:r>
              <a:rPr lang="pl-PL" sz="2400" dirty="0">
                <a:ea typeface="+mn-lt"/>
                <a:cs typeface="+mn-lt"/>
              </a:rPr>
              <a:t>- specjalista do spraw public relations,</a:t>
            </a:r>
          </a:p>
          <a:p>
            <a:r>
              <a:rPr lang="pl-PL" sz="2400" dirty="0">
                <a:ea typeface="+mn-lt"/>
                <a:cs typeface="+mn-lt"/>
              </a:rPr>
              <a:t>- organizator usług sprzedaży internetowej, </a:t>
            </a:r>
          </a:p>
          <a:p>
            <a:r>
              <a:rPr lang="pl-PL" sz="2400" dirty="0">
                <a:ea typeface="+mn-lt"/>
                <a:cs typeface="+mn-lt"/>
              </a:rPr>
              <a:t>- telemarketer, </a:t>
            </a:r>
          </a:p>
          <a:p>
            <a:r>
              <a:rPr lang="pl-PL" sz="2400" dirty="0">
                <a:ea typeface="+mn-lt"/>
                <a:cs typeface="+mn-lt"/>
              </a:rPr>
              <a:t>- autor tekstów i sloganów (copywriter).</a:t>
            </a:r>
            <a:endParaRPr lang="pl-PL" sz="2400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C2CC0454-12D0-4E58-9383-2AC3C178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872" y="1453272"/>
            <a:ext cx="2743200" cy="2139910"/>
          </a:xfrm>
          <a:prstGeom prst="rect">
            <a:avLst/>
          </a:prstGeom>
        </p:spPr>
      </p:pic>
      <p:pic>
        <p:nvPicPr>
          <p:cNvPr id="5" name="Obraz 5" descr="Obraz zawierający osoba, trzymający, młode, patrzenie&#10;&#10;Opis wygenerowany automatycznie">
            <a:extLst>
              <a:ext uri="{FF2B5EF4-FFF2-40B4-BE49-F238E27FC236}">
                <a16:creationId xmlns="" xmlns:a16="http://schemas.microsoft.com/office/drawing/2014/main" id="{CF76655A-9406-404B-AAEE-C5073D7A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2" y="2061572"/>
            <a:ext cx="2743199" cy="1929724"/>
          </a:xfrm>
          <a:prstGeom prst="rect">
            <a:avLst/>
          </a:prstGeom>
        </p:spPr>
      </p:pic>
      <p:pic>
        <p:nvPicPr>
          <p:cNvPr id="6" name="Obraz 6" descr="Obraz zawierający osoba, wewnątrz, kobieta, trzymający&#10;&#10;Opis wygenerowany automatycznie">
            <a:extLst>
              <a:ext uri="{FF2B5EF4-FFF2-40B4-BE49-F238E27FC236}">
                <a16:creationId xmlns="" xmlns:a16="http://schemas.microsoft.com/office/drawing/2014/main" id="{D763BDAD-A2DB-47F0-B2AF-862ECF71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2" y="4755639"/>
            <a:ext cx="2743199" cy="1832457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="" xmlns:a16="http://schemas.microsoft.com/office/drawing/2014/main" id="{848FBED9-5382-414E-8FC7-14AEF66FE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871" y="4008059"/>
            <a:ext cx="2743199" cy="1832371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="" xmlns:a16="http://schemas.microsoft.com/office/drawing/2014/main" id="{EDE1BC0A-C47E-465B-99D1-76C7510BE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48" y="6440"/>
            <a:ext cx="1180439" cy="1209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50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A42F5D-32C5-47B6-AC38-CECF69561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898" y="718970"/>
            <a:ext cx="6159261" cy="82641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-ZAROBKI</a:t>
            </a:r>
            <a:r>
              <a:rPr lang="pl-PL" dirty="0"/>
              <a:t>-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A944265-4409-47D6-99F3-9B7B6CAD0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7684" y="1850883"/>
            <a:ext cx="6801612" cy="3152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Zarobki w branży są uzależnione od stanowiska, wielkości </a:t>
            </a:r>
            <a:r>
              <a:rPr lang="pl-PL" sz="2400" dirty="0" smtClean="0">
                <a:ea typeface="+mn-lt"/>
                <a:cs typeface="+mn-lt"/>
              </a:rPr>
              <a:t>miasta, doświadczenia </a:t>
            </a:r>
            <a:r>
              <a:rPr lang="pl-PL" sz="2400" dirty="0">
                <a:ea typeface="+mn-lt"/>
                <a:cs typeface="+mn-lt"/>
              </a:rPr>
              <a:t>i wielu innych czynników, </a:t>
            </a:r>
            <a:r>
              <a:rPr lang="pl-PL" sz="2400" dirty="0" smtClean="0">
                <a:ea typeface="+mn-lt"/>
                <a:cs typeface="+mn-lt"/>
              </a:rPr>
              <a:t> ale </a:t>
            </a:r>
            <a:r>
              <a:rPr lang="pl-PL" sz="2400" dirty="0">
                <a:ea typeface="+mn-lt"/>
                <a:cs typeface="+mn-lt"/>
              </a:rPr>
              <a:t>można przyjąć, że przeciętny pracownik tego sektora zarabia </a:t>
            </a:r>
            <a:r>
              <a:rPr lang="pl-PL" sz="2400" dirty="0" smtClean="0">
                <a:ea typeface="+mn-lt"/>
                <a:cs typeface="+mn-lt"/>
              </a:rPr>
              <a:t/>
            </a:r>
            <a:br>
              <a:rPr lang="pl-PL" sz="2400" dirty="0" smtClean="0">
                <a:ea typeface="+mn-lt"/>
                <a:cs typeface="+mn-lt"/>
              </a:rPr>
            </a:br>
            <a:r>
              <a:rPr lang="pl-PL" sz="2400" dirty="0" smtClean="0">
                <a:ea typeface="+mn-lt"/>
                <a:cs typeface="+mn-lt"/>
              </a:rPr>
              <a:t>ponad </a:t>
            </a:r>
            <a:r>
              <a:rPr lang="pl-PL" sz="2400" dirty="0" smtClean="0">
                <a:solidFill>
                  <a:srgbClr val="FF0000"/>
                </a:solidFill>
                <a:ea typeface="+mn-lt"/>
                <a:cs typeface="+mn-lt"/>
              </a:rPr>
              <a:t>4 </a:t>
            </a:r>
            <a:r>
              <a:rPr lang="pl-PL" sz="2400" dirty="0">
                <a:solidFill>
                  <a:srgbClr val="FF0000"/>
                </a:solidFill>
                <a:ea typeface="+mn-lt"/>
                <a:cs typeface="+mn-lt"/>
              </a:rPr>
              <a:t>tysiące </a:t>
            </a:r>
            <a:r>
              <a:rPr lang="pl-PL" sz="2400" dirty="0" smtClean="0">
                <a:solidFill>
                  <a:srgbClr val="FF0000"/>
                </a:solidFill>
                <a:ea typeface="+mn-lt"/>
                <a:cs typeface="+mn-lt"/>
              </a:rPr>
              <a:t>złotych na rękę</a:t>
            </a:r>
            <a:r>
              <a:rPr lang="pl-PL" sz="2400" dirty="0" smtClean="0">
                <a:ea typeface="+mn-lt"/>
                <a:cs typeface="+mn-lt"/>
              </a:rPr>
              <a:t>. </a:t>
            </a:r>
          </a:p>
          <a:p>
            <a:r>
              <a:rPr lang="pl-PL" sz="2400" dirty="0" smtClean="0">
                <a:ea typeface="+mn-lt"/>
                <a:cs typeface="+mn-lt"/>
              </a:rPr>
              <a:t>Praca </a:t>
            </a:r>
            <a:r>
              <a:rPr lang="pl-PL" sz="2400" dirty="0">
                <a:ea typeface="+mn-lt"/>
                <a:cs typeface="+mn-lt"/>
              </a:rPr>
              <a:t>w reklamie to świetny wybór dla tych, którzy są kreatywni i myślą nieszablonowo. 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06D291B3-1647-48E3-8631-1DF40615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34" y="4055852"/>
            <a:ext cx="2786333" cy="280071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AF5D8FA1-491C-45C8-AB63-78031288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260" y="4142117"/>
            <a:ext cx="2964612" cy="2800708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930D2DDC-CCE2-45F2-88B2-DE5B4764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13" y="-180466"/>
            <a:ext cx="2043081" cy="2100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67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E71193-D87A-4A25-A2C7-3D125263A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05" y="316404"/>
            <a:ext cx="11852695" cy="682639"/>
          </a:xfrm>
        </p:spPr>
        <p:txBody>
          <a:bodyPr>
            <a:noAutofit/>
          </a:bodyPr>
          <a:lstStyle/>
          <a:p>
            <a:r>
              <a:rPr lang="pl-PL" sz="3200" dirty="0" smtClean="0">
                <a:ea typeface="+mj-lt"/>
                <a:cs typeface="+mj-lt"/>
              </a:rPr>
              <a:t>-MIEJSCA </a:t>
            </a:r>
            <a:r>
              <a:rPr lang="pl-PL" sz="3200" dirty="0">
                <a:ea typeface="+mj-lt"/>
                <a:cs typeface="+mj-lt"/>
              </a:rPr>
              <a:t>PRACY </a:t>
            </a:r>
            <a:r>
              <a:rPr lang="pl-PL" sz="3200" dirty="0" smtClean="0">
                <a:ea typeface="+mj-lt"/>
                <a:cs typeface="+mj-lt"/>
              </a:rPr>
              <a:t>TECHNIKÓW REKLAMY</a:t>
            </a:r>
            <a:r>
              <a:rPr lang="pl-PL" sz="3200" dirty="0">
                <a:ea typeface="+mj-lt"/>
                <a:cs typeface="+mj-lt"/>
              </a:rPr>
              <a:t>-</a:t>
            </a: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D9328B4-F950-436D-91FF-CDF44E5B2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326" y="1333297"/>
            <a:ext cx="9096624" cy="51720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2400" dirty="0" smtClean="0">
                <a:ea typeface="+mn-lt"/>
                <a:cs typeface="+mn-lt"/>
              </a:rPr>
              <a:t>- agencje </a:t>
            </a:r>
            <a:r>
              <a:rPr lang="pl-PL" sz="2400" dirty="0">
                <a:ea typeface="+mn-lt"/>
                <a:cs typeface="+mn-lt"/>
              </a:rPr>
              <a:t>reklamowe na stanowisku agenta reklamowego, </a:t>
            </a:r>
            <a:r>
              <a:rPr lang="pl-PL" sz="2400" dirty="0" smtClean="0">
                <a:ea typeface="+mn-lt"/>
                <a:cs typeface="+mn-lt"/>
              </a:rPr>
              <a:t/>
            </a:r>
            <a:br>
              <a:rPr lang="pl-PL" sz="2400" dirty="0" smtClean="0">
                <a:ea typeface="+mn-lt"/>
                <a:cs typeface="+mn-lt"/>
              </a:rPr>
            </a:br>
            <a:r>
              <a:rPr lang="pl-PL" sz="2400" dirty="0" smtClean="0">
                <a:ea typeface="+mn-lt"/>
                <a:cs typeface="+mn-lt"/>
              </a:rPr>
              <a:t>- agencje </a:t>
            </a:r>
            <a:r>
              <a:rPr lang="pl-PL" sz="2400" dirty="0">
                <a:ea typeface="+mn-lt"/>
                <a:cs typeface="+mn-lt"/>
              </a:rPr>
              <a:t>public relations,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ea typeface="+mn-lt"/>
                <a:cs typeface="+mn-lt"/>
              </a:rPr>
              <a:t>- działy </a:t>
            </a:r>
            <a:r>
              <a:rPr lang="pl-PL" sz="2400" dirty="0">
                <a:ea typeface="+mn-lt"/>
                <a:cs typeface="+mn-lt"/>
              </a:rPr>
              <a:t>marketingu firm,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ea typeface="+mn-lt"/>
                <a:cs typeface="+mn-lt"/>
              </a:rPr>
              <a:t>- biura </a:t>
            </a:r>
            <a:r>
              <a:rPr lang="pl-PL" sz="2400" dirty="0">
                <a:ea typeface="+mn-lt"/>
                <a:cs typeface="+mn-lt"/>
              </a:rPr>
              <a:t>ogłoszeń i działy promocji,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ea typeface="+mn-lt"/>
                <a:cs typeface="+mn-lt"/>
              </a:rPr>
              <a:t>- studia graficzne,</a:t>
            </a:r>
            <a:r>
              <a:rPr lang="pl-PL" sz="2400" dirty="0">
                <a:ea typeface="+mn-lt"/>
                <a:cs typeface="+mn-lt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ea typeface="+mn-lt"/>
                <a:cs typeface="+mn-lt"/>
              </a:rPr>
              <a:t>- agencje </a:t>
            </a:r>
            <a:r>
              <a:rPr lang="pl-PL" sz="2400" dirty="0">
                <a:ea typeface="+mn-lt"/>
                <a:cs typeface="+mn-lt"/>
              </a:rPr>
              <a:t>ds. </a:t>
            </a:r>
            <a:r>
              <a:rPr lang="pl-PL" sz="2400" dirty="0" smtClean="0">
                <a:ea typeface="+mn-lt"/>
                <a:cs typeface="+mn-lt"/>
              </a:rPr>
              <a:t>kontaktów </a:t>
            </a:r>
            <a:r>
              <a:rPr lang="pl-PL" sz="2400" dirty="0">
                <a:ea typeface="+mn-lt"/>
                <a:cs typeface="+mn-lt"/>
              </a:rPr>
              <a:t>z prasą i kształtowania opinii publicznej,</a:t>
            </a:r>
          </a:p>
          <a:p>
            <a:pPr algn="l">
              <a:lnSpc>
                <a:spcPct val="150000"/>
              </a:lnSpc>
            </a:pPr>
            <a:r>
              <a:rPr lang="pl-PL" sz="2400" dirty="0" smtClean="0">
                <a:ea typeface="+mn-lt"/>
                <a:cs typeface="+mn-lt"/>
              </a:rPr>
              <a:t>- własna </a:t>
            </a:r>
            <a:r>
              <a:rPr lang="pl-PL" sz="2400" dirty="0">
                <a:ea typeface="+mn-lt"/>
                <a:cs typeface="+mn-lt"/>
              </a:rPr>
              <a:t>firma.</a:t>
            </a:r>
            <a:endParaRPr lang="pl-PL" sz="2400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D12EC1A0-DEDB-4BAB-AFC2-21F048DA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685" y="4909119"/>
            <a:ext cx="1999949" cy="2057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70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40A40D4-EB6D-4976-A063-9327A71E7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38" y="71989"/>
            <a:ext cx="11522015" cy="89829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a typeface="+mj-lt"/>
                <a:cs typeface="+mj-lt"/>
              </a:rPr>
              <a:t>-KIERUNKI </a:t>
            </a:r>
            <a:r>
              <a:rPr lang="pl-PL" dirty="0">
                <a:ea typeface="+mj-lt"/>
                <a:cs typeface="+mj-lt"/>
              </a:rPr>
              <a:t>STUDIÓW ZWIĄZANE </a:t>
            </a:r>
            <a:r>
              <a:rPr lang="pl-PL" dirty="0" smtClean="0">
                <a:ea typeface="+mj-lt"/>
                <a:cs typeface="+mj-lt"/>
              </a:rPr>
              <a:t>Z REKLAMĄ</a:t>
            </a:r>
            <a:r>
              <a:rPr lang="pl-PL" dirty="0">
                <a:ea typeface="+mj-lt"/>
                <a:cs typeface="+mj-lt"/>
              </a:rPr>
              <a:t>-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EB982D7-A9EB-4420-A889-78717E1F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" y="1333298"/>
            <a:ext cx="9547687" cy="47278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1. </a:t>
            </a:r>
            <a:r>
              <a:rPr lang="pl-PL" dirty="0" smtClean="0">
                <a:ea typeface="+mn-lt"/>
                <a:cs typeface="+mn-lt"/>
              </a:rPr>
              <a:t> </a:t>
            </a:r>
            <a:r>
              <a:rPr lang="pl-PL" b="1" dirty="0" smtClean="0">
                <a:ea typeface="+mn-lt"/>
                <a:cs typeface="+mn-lt"/>
              </a:rPr>
              <a:t>Grafika </a:t>
            </a:r>
            <a:r>
              <a:rPr lang="pl-PL" b="1" dirty="0">
                <a:ea typeface="+mn-lt"/>
                <a:cs typeface="+mn-lt"/>
              </a:rPr>
              <a:t>- przykładowe specjalności:</a:t>
            </a:r>
          </a:p>
          <a:p>
            <a:pPr lvl="1" algn="l"/>
            <a:r>
              <a:rPr lang="pl-PL" dirty="0" smtClean="0">
                <a:ea typeface="+mn-lt"/>
                <a:cs typeface="+mn-lt"/>
              </a:rPr>
              <a:t>- grafika projektowa,</a:t>
            </a:r>
            <a:endParaRPr lang="pl-PL" dirty="0">
              <a:ea typeface="+mn-lt"/>
              <a:cs typeface="+mn-lt"/>
            </a:endParaRPr>
          </a:p>
          <a:p>
            <a:pPr lvl="1" algn="l"/>
            <a:r>
              <a:rPr lang="pl-PL" dirty="0" smtClean="0">
                <a:ea typeface="+mn-lt"/>
                <a:cs typeface="+mn-lt"/>
              </a:rPr>
              <a:t>- </a:t>
            </a:r>
            <a:r>
              <a:rPr lang="pl-PL" dirty="0" smtClean="0">
                <a:ea typeface="+mn-lt"/>
                <a:cs typeface="+mn-lt"/>
              </a:rPr>
              <a:t>grafika artystyczna,</a:t>
            </a:r>
            <a:endParaRPr lang="pl-PL" dirty="0">
              <a:ea typeface="+mn-lt"/>
              <a:cs typeface="+mn-lt"/>
            </a:endParaRPr>
          </a:p>
          <a:p>
            <a:pPr lvl="1" algn="l"/>
            <a:r>
              <a:rPr lang="pl-PL" dirty="0" smtClean="0">
                <a:ea typeface="+mn-lt"/>
                <a:cs typeface="+mn-lt"/>
              </a:rPr>
              <a:t>- </a:t>
            </a:r>
            <a:r>
              <a:rPr lang="pl-PL" dirty="0" smtClean="0">
                <a:ea typeface="+mn-lt"/>
                <a:cs typeface="+mn-lt"/>
              </a:rPr>
              <a:t>fotografia,</a:t>
            </a:r>
            <a:r>
              <a:rPr lang="pl-PL" dirty="0">
                <a:ea typeface="+mn-lt"/>
                <a:cs typeface="+mn-lt"/>
              </a:rPr>
              <a:t>  </a:t>
            </a:r>
          </a:p>
          <a:p>
            <a:pPr lvl="1" algn="l"/>
            <a:r>
              <a:rPr lang="pl-PL" dirty="0" smtClean="0">
                <a:ea typeface="+mn-lt"/>
                <a:cs typeface="+mn-lt"/>
              </a:rPr>
              <a:t>- animacja </a:t>
            </a:r>
            <a:r>
              <a:rPr lang="pl-PL" dirty="0">
                <a:ea typeface="+mn-lt"/>
                <a:cs typeface="+mn-lt"/>
              </a:rPr>
              <a:t>komputerowa i strony </a:t>
            </a:r>
            <a:r>
              <a:rPr lang="pl-PL" dirty="0" err="1" smtClean="0">
                <a:ea typeface="+mn-lt"/>
                <a:cs typeface="+mn-lt"/>
              </a:rPr>
              <a:t>www</a:t>
            </a:r>
            <a:r>
              <a:rPr lang="pl-PL" dirty="0" smtClean="0">
                <a:ea typeface="+mn-lt"/>
                <a:cs typeface="+mn-lt"/>
              </a:rPr>
              <a:t>,</a:t>
            </a:r>
            <a:endParaRPr lang="pl-PL" dirty="0">
              <a:ea typeface="+mn-lt"/>
              <a:cs typeface="+mn-lt"/>
            </a:endParaRPr>
          </a:p>
          <a:p>
            <a:pPr lvl="1" algn="l"/>
            <a:r>
              <a:rPr lang="pl-PL" dirty="0" smtClean="0">
                <a:ea typeface="+mn-lt"/>
                <a:cs typeface="+mn-lt"/>
              </a:rPr>
              <a:t>- projektowanie wnętrz.</a:t>
            </a:r>
            <a:endParaRPr lang="pl-PL" dirty="0"/>
          </a:p>
          <a:p>
            <a:pPr algn="l"/>
            <a:r>
              <a:rPr lang="pl-PL" dirty="0">
                <a:ea typeface="+mn-lt"/>
                <a:cs typeface="+mn-lt"/>
              </a:rPr>
              <a:t>2. </a:t>
            </a:r>
            <a:r>
              <a:rPr lang="pl-PL" dirty="0" smtClean="0">
                <a:ea typeface="+mn-lt"/>
                <a:cs typeface="+mn-lt"/>
              </a:rPr>
              <a:t> </a:t>
            </a:r>
            <a:r>
              <a:rPr lang="pl-PL" b="1" dirty="0" smtClean="0">
                <a:ea typeface="+mn-lt"/>
                <a:cs typeface="+mn-lt"/>
              </a:rPr>
              <a:t>Dziennikarstwo </a:t>
            </a:r>
            <a:r>
              <a:rPr lang="pl-PL" b="1" dirty="0">
                <a:ea typeface="+mn-lt"/>
                <a:cs typeface="+mn-lt"/>
              </a:rPr>
              <a:t>i </a:t>
            </a:r>
            <a:r>
              <a:rPr lang="pl-PL" b="1" dirty="0" smtClean="0">
                <a:ea typeface="+mn-lt"/>
                <a:cs typeface="+mn-lt"/>
              </a:rPr>
              <a:t>komunikacja </a:t>
            </a:r>
            <a:r>
              <a:rPr lang="pl-PL" b="1" dirty="0">
                <a:ea typeface="+mn-lt"/>
                <a:cs typeface="+mn-lt"/>
              </a:rPr>
              <a:t>społeczna - przykładowe specjalności:</a:t>
            </a:r>
          </a:p>
          <a:p>
            <a:pPr lvl="1" algn="l"/>
            <a:r>
              <a:rPr lang="pl-PL" dirty="0" smtClean="0">
                <a:ea typeface="+mn-lt"/>
                <a:cs typeface="+mn-lt"/>
              </a:rPr>
              <a:t>- grafika </a:t>
            </a:r>
            <a:r>
              <a:rPr lang="pl-PL" dirty="0">
                <a:ea typeface="+mn-lt"/>
                <a:cs typeface="+mn-lt"/>
              </a:rPr>
              <a:t>komputerowa w </a:t>
            </a:r>
            <a:r>
              <a:rPr lang="pl-PL" dirty="0" smtClean="0">
                <a:ea typeface="+mn-lt"/>
                <a:cs typeface="+mn-lt"/>
              </a:rPr>
              <a:t>mediach, </a:t>
            </a:r>
            <a:endParaRPr lang="pl-PL" dirty="0">
              <a:ea typeface="+mn-lt"/>
              <a:cs typeface="+mn-lt"/>
            </a:endParaRPr>
          </a:p>
          <a:p>
            <a:pPr lvl="1" algn="l"/>
            <a:r>
              <a:rPr lang="pl-PL" dirty="0" smtClean="0">
                <a:ea typeface="+mn-lt"/>
                <a:cs typeface="+mn-lt"/>
              </a:rPr>
              <a:t>- dziennikarstwo prasowe,</a:t>
            </a:r>
            <a:endParaRPr lang="pl-PL" dirty="0">
              <a:ea typeface="+mn-lt"/>
              <a:cs typeface="+mn-lt"/>
            </a:endParaRPr>
          </a:p>
          <a:p>
            <a:pPr lvl="1" algn="l"/>
            <a:r>
              <a:rPr lang="pl-PL" dirty="0">
                <a:ea typeface="+mn-lt"/>
                <a:cs typeface="+mn-lt"/>
              </a:rPr>
              <a:t> </a:t>
            </a:r>
            <a:r>
              <a:rPr lang="pl-PL" dirty="0" smtClean="0">
                <a:ea typeface="+mn-lt"/>
                <a:cs typeface="+mn-lt"/>
              </a:rPr>
              <a:t>- reklama </a:t>
            </a:r>
            <a:r>
              <a:rPr lang="pl-PL" dirty="0">
                <a:ea typeface="+mn-lt"/>
                <a:cs typeface="+mn-lt"/>
              </a:rPr>
              <a:t>i public </a:t>
            </a:r>
            <a:r>
              <a:rPr lang="pl-PL" dirty="0" err="1" smtClean="0">
                <a:ea typeface="+mn-lt"/>
                <a:cs typeface="+mn-lt"/>
              </a:rPr>
              <a:t>relations</a:t>
            </a:r>
            <a:r>
              <a:rPr lang="pl-PL" dirty="0" smtClean="0">
                <a:ea typeface="+mn-lt"/>
                <a:cs typeface="+mn-lt"/>
              </a:rPr>
              <a:t>.</a:t>
            </a:r>
            <a:endParaRPr lang="pl-PL" dirty="0"/>
          </a:p>
          <a:p>
            <a:pPr algn="l"/>
            <a:r>
              <a:rPr lang="pl-PL" dirty="0">
                <a:ea typeface="+mn-lt"/>
                <a:cs typeface="+mn-lt"/>
              </a:rPr>
              <a:t>3. </a:t>
            </a:r>
            <a:r>
              <a:rPr lang="pl-PL" dirty="0" smtClean="0">
                <a:ea typeface="+mn-lt"/>
                <a:cs typeface="+mn-lt"/>
              </a:rPr>
              <a:t> </a:t>
            </a:r>
            <a:r>
              <a:rPr lang="pl-PL" b="1" dirty="0" smtClean="0">
                <a:ea typeface="+mn-lt"/>
                <a:cs typeface="+mn-lt"/>
              </a:rPr>
              <a:t>Marketing </a:t>
            </a:r>
            <a:r>
              <a:rPr lang="pl-PL" b="1" dirty="0">
                <a:ea typeface="+mn-lt"/>
                <a:cs typeface="+mn-lt"/>
              </a:rPr>
              <a:t>i </a:t>
            </a:r>
            <a:r>
              <a:rPr lang="pl-PL" b="1" dirty="0" smtClean="0">
                <a:ea typeface="+mn-lt"/>
                <a:cs typeface="+mn-lt"/>
              </a:rPr>
              <a:t>zarządzanie.</a:t>
            </a:r>
            <a:endParaRPr lang="pl-PL" b="1" dirty="0"/>
          </a:p>
        </p:txBody>
      </p:sp>
      <p:pic>
        <p:nvPicPr>
          <p:cNvPr id="4" name="Obraz 4" descr="Obraz zawierający osoba, stół, wewnątrz, młode&#10;&#10;Opis wygenerowany automatycznie">
            <a:extLst>
              <a:ext uri="{FF2B5EF4-FFF2-40B4-BE49-F238E27FC236}">
                <a16:creationId xmlns="" xmlns:a16="http://schemas.microsoft.com/office/drawing/2014/main" id="{C4E2A32D-4AEF-40AB-AC8B-A13C1258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080" y="1174150"/>
            <a:ext cx="4022785" cy="2101538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B3F41C1E-9812-40E0-B874-2632D290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327" y="5052893"/>
            <a:ext cx="1913684" cy="1956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10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="" xmlns:a16="http://schemas.microsoft.com/office/drawing/2014/main" id="{41D0C06A-9FDC-4C18-ABF3-16149A2C3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34" y="244518"/>
            <a:ext cx="8272731" cy="826411"/>
          </a:xfrm>
        </p:spPr>
        <p:txBody>
          <a:bodyPr>
            <a:noAutofit/>
          </a:bodyPr>
          <a:lstStyle/>
          <a:p>
            <a:r>
              <a:rPr lang="pl-PL" sz="2000" b="0" i="0" u="sng" dirty="0">
                <a:solidFill>
                  <a:schemeClr val="bg1"/>
                </a:solidFill>
                <a:latin typeface="Gill Sans MT"/>
                <a:ea typeface="Gill Sans MT"/>
                <a:cs typeface="Gill Sans MT"/>
              </a:rPr>
              <a:t>Zainteresowanych nauką w zawodzie technik organizacji reklamy powinny cechować: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" name="Podtytuł 8">
            <a:extLst>
              <a:ext uri="{FF2B5EF4-FFF2-40B4-BE49-F238E27FC236}">
                <a16:creationId xmlns="" xmlns:a16="http://schemas.microsoft.com/office/drawing/2014/main" id="{C16A9F5A-6004-48A5-8ADD-BF2FFBAF5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1448318"/>
            <a:ext cx="6801612" cy="12398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komunikatywność,</a:t>
            </a:r>
            <a:endParaRPr lang="pl-PL" sz="2400" dirty="0"/>
          </a:p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łatwość nawiązywania kontaktów,</a:t>
            </a:r>
            <a:endParaRPr lang="pl-PL" sz="2400" dirty="0"/>
          </a:p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umiejętność prowadzenia negocjacji,</a:t>
            </a:r>
            <a:endParaRPr lang="pl-PL" sz="2400" dirty="0"/>
          </a:p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stosowanie zasad prawa, etyki i kultury zawodowej,</a:t>
            </a:r>
            <a:endParaRPr lang="pl-PL" sz="2400" dirty="0"/>
          </a:p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kreatywność,</a:t>
            </a:r>
            <a:endParaRPr lang="pl-PL" sz="2400" dirty="0"/>
          </a:p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zmysł plastyczny,</a:t>
            </a:r>
            <a:endParaRPr lang="pl-PL" sz="2400" dirty="0"/>
          </a:p>
          <a:p>
            <a:pPr marL="285750" indent="-285750">
              <a:buFont typeface="Arial"/>
              <a:buChar char="•"/>
            </a:pPr>
            <a:r>
              <a:rPr lang="pl-PL" sz="2400" dirty="0">
                <a:ea typeface="+mn-lt"/>
                <a:cs typeface="+mn-lt"/>
              </a:rPr>
              <a:t>dobry ogólny stan zdrowia.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3C99ED45-4203-4FB6-99BD-C538C3B6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852" y="3739551"/>
            <a:ext cx="2743200" cy="2743200"/>
          </a:xfrm>
          <a:prstGeom prst="rect">
            <a:avLst/>
          </a:prstGeom>
        </p:spPr>
      </p:pic>
      <p:pic>
        <p:nvPicPr>
          <p:cNvPr id="11" name="Obraz 11">
            <a:extLst>
              <a:ext uri="{FF2B5EF4-FFF2-40B4-BE49-F238E27FC236}">
                <a16:creationId xmlns="" xmlns:a16="http://schemas.microsoft.com/office/drawing/2014/main" id="{92FAA9B0-3436-4AB7-B934-7A63C8F8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81" y="-137334"/>
            <a:ext cx="1999949" cy="2071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3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A22842-FD7D-49A2-AAE8-62309FE50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332" y="201385"/>
            <a:ext cx="7381337" cy="71139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ZAPASZAMY DO NAS!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FD5A955-4AC2-487F-8601-1EB39F145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" y="1103260"/>
            <a:ext cx="9855829" cy="175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Zespół Szkół Ogólnokształcących i Technicznych </a:t>
            </a:r>
            <a:r>
              <a:rPr lang="pl-PL" sz="2400" b="1" dirty="0" smtClean="0"/>
              <a:t>w </a:t>
            </a:r>
            <a:r>
              <a:rPr lang="pl-PL" sz="2400" b="1" dirty="0"/>
              <a:t>Czeladzi </a:t>
            </a:r>
            <a:endParaRPr lang="pl-PL" sz="2400" b="1" dirty="0" smtClean="0"/>
          </a:p>
          <a:p>
            <a:pPr>
              <a:lnSpc>
                <a:spcPct val="150000"/>
              </a:lnSpc>
            </a:pPr>
            <a:r>
              <a:rPr lang="pl-PL" sz="2400" b="1" dirty="0" smtClean="0"/>
              <a:t>bardzo </a:t>
            </a:r>
            <a:r>
              <a:rPr lang="pl-PL" sz="2400" b="1" dirty="0"/>
              <a:t>serdecznie zaprasza wszystkich uczniów kończących </a:t>
            </a:r>
            <a:r>
              <a:rPr lang="pl-PL" sz="2400" b="1" dirty="0" smtClean="0"/>
              <a:t>8-klasę 					do </a:t>
            </a:r>
            <a:r>
              <a:rPr lang="pl-PL" sz="2400" b="1" dirty="0"/>
              <a:t>dołączenia do naszej szkoły!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174CCB1-634C-4B74-8E02-20BB9F5971B1}"/>
              </a:ext>
            </a:extLst>
          </p:cNvPr>
          <p:cNvSpPr txBox="1"/>
          <p:nvPr/>
        </p:nvSpPr>
        <p:spPr>
          <a:xfrm>
            <a:off x="4297681" y="3200400"/>
            <a:ext cx="75372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Gwarantujemy miłą </a:t>
            </a:r>
            <a:r>
              <a:rPr lang="pl-PL" sz="2400" dirty="0" smtClean="0"/>
              <a:t>atmosferę, </a:t>
            </a:r>
            <a:r>
              <a:rPr lang="pl-PL" sz="2400" dirty="0"/>
              <a:t>wysoki poziom nauczania </a:t>
            </a:r>
            <a:r>
              <a:rPr lang="pl-PL" sz="2400" dirty="0" smtClean="0"/>
              <a:t>oraz</a:t>
            </a:r>
            <a:r>
              <a:rPr lang="pl-PL" sz="2400" dirty="0" smtClean="0"/>
              <a:t> pomoc </a:t>
            </a:r>
            <a:r>
              <a:rPr lang="pl-PL" sz="2400" dirty="0"/>
              <a:t>ze strony nauczycieli </a:t>
            </a:r>
            <a:r>
              <a:rPr lang="pl-PL" sz="2400" dirty="0" smtClean="0"/>
              <a:t>i uczniów.</a:t>
            </a:r>
          </a:p>
          <a:p>
            <a:r>
              <a:rPr lang="pl-PL" sz="2400" dirty="0" smtClean="0"/>
              <a:t>Dołącz do nas </a:t>
            </a:r>
            <a:r>
              <a:rPr lang="pl-PL" sz="2400" dirty="0" smtClean="0">
                <a:sym typeface="Wingdings" pitchFamily="2" charset="2"/>
              </a:rPr>
              <a:t>  </a:t>
            </a:r>
            <a:endParaRPr lang="pl-PL" sz="2400" dirty="0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405A7BB5-CF06-4A45-933B-20EC2F55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04" y="-266729"/>
            <a:ext cx="2646930" cy="273319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BEEC7968-E9BD-4BC1-AE5E-D81806B5276E}"/>
              </a:ext>
            </a:extLst>
          </p:cNvPr>
          <p:cNvSpPr txBox="1"/>
          <p:nvPr/>
        </p:nvSpPr>
        <p:spPr>
          <a:xfrm>
            <a:off x="232174" y="5072896"/>
            <a:ext cx="6222520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 dirty="0"/>
              <a:t>Więcej informacji na naszej stronie:</a:t>
            </a:r>
          </a:p>
          <a:p>
            <a:pPr algn="ctr"/>
            <a:r>
              <a:rPr lang="pl-PL" sz="3600" dirty="0" err="1" smtClean="0">
                <a:ea typeface="+mn-lt"/>
                <a:cs typeface="+mn-lt"/>
                <a:hlinkClick r:id="rId3"/>
              </a:rPr>
              <a:t>www.zsoit.czeladz.pl</a:t>
            </a:r>
            <a:endParaRPr lang="pl-PL" sz="3600" dirty="0" smtClean="0">
              <a:ea typeface="+mn-lt"/>
              <a:cs typeface="+mn-lt"/>
            </a:endParaRPr>
          </a:p>
          <a:p>
            <a:pPr algn="ctr"/>
            <a:endParaRPr lang="pl-PL" sz="2800" dirty="0" smtClean="0">
              <a:ea typeface="+mn-lt"/>
              <a:cs typeface="+mn-lt"/>
            </a:endParaRPr>
          </a:p>
          <a:p>
            <a:pPr algn="ctr"/>
            <a:endParaRPr lang="pl-PL" sz="3200" dirty="0" smtClean="0">
              <a:ea typeface="+mn-lt"/>
              <a:cs typeface="+mn-lt"/>
            </a:endParaRPr>
          </a:p>
          <a:p>
            <a:pPr algn="ctr"/>
            <a:endParaRPr lang="pl-PL" sz="3200" dirty="0" smtClean="0">
              <a:ea typeface="+mn-lt"/>
              <a:cs typeface="+mn-lt"/>
            </a:endParaRPr>
          </a:p>
          <a:p>
            <a:pPr algn="ctr"/>
            <a:endParaRPr lang="pl-PL" sz="3200" dirty="0" smtClean="0">
              <a:ea typeface="+mn-lt"/>
              <a:cs typeface="+mn-lt"/>
            </a:endParaRPr>
          </a:p>
          <a:p>
            <a:pPr algn="ctr"/>
            <a:endParaRPr lang="pl-PL" sz="3200" dirty="0" smtClean="0">
              <a:ea typeface="+mn-lt"/>
              <a:cs typeface="+mn-lt"/>
            </a:endParaRPr>
          </a:p>
          <a:p>
            <a:pPr algn="ctr"/>
            <a:endParaRPr lang="pl-PL" dirty="0"/>
          </a:p>
        </p:txBody>
      </p:sp>
      <p:pic>
        <p:nvPicPr>
          <p:cNvPr id="7" name="Obraz 7" descr="Obraz zawierający zewnętrzne, budynek, droga, trawa&#10;&#10;Opis wygenerowany automatycznie">
            <a:extLst>
              <a:ext uri="{FF2B5EF4-FFF2-40B4-BE49-F238E27FC236}">
                <a16:creationId xmlns="" xmlns:a16="http://schemas.microsoft.com/office/drawing/2014/main" id="{5F4F9F59-5613-44D5-995C-9E69E505E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60" y="2940026"/>
            <a:ext cx="2958860" cy="1926853"/>
          </a:xfrm>
          <a:prstGeom prst="rect">
            <a:avLst/>
          </a:prstGeom>
        </p:spPr>
      </p:pic>
      <p:pic>
        <p:nvPicPr>
          <p:cNvPr id="8" name="Obraz 8" descr="Obraz zawierający trawa, zewnętrzne, budynek, gra&#10;&#10;Opis wygenerowany automatycznie">
            <a:extLst>
              <a:ext uri="{FF2B5EF4-FFF2-40B4-BE49-F238E27FC236}">
                <a16:creationId xmlns="" xmlns:a16="http://schemas.microsoft.com/office/drawing/2014/main" id="{3013FDBE-BDB0-4B7E-9C01-62E345608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117" y="452814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2207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15</TotalTime>
  <Words>234</Words>
  <Application>Microsoft Office PowerPoint</Application>
  <PresentationFormat>Niestandardowy</PresentationFormat>
  <Paragraphs>60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Parcel</vt:lpstr>
      <vt:lpstr>technik reklamy!</vt:lpstr>
      <vt:lpstr>-DLA kogo?-</vt:lpstr>
      <vt:lpstr>-Umiejętności-</vt:lpstr>
      <vt:lpstr>-ZAWODY ZWIĄZANE Z TYM KIERUNKIEM-</vt:lpstr>
      <vt:lpstr>-ZAROBKI-</vt:lpstr>
      <vt:lpstr>-MIEJSCA PRACY TECHNIKÓW REKLAMY-</vt:lpstr>
      <vt:lpstr>-KIERUNKI STUDIÓW ZWIĄZANE Z REKLAMĄ-</vt:lpstr>
      <vt:lpstr>Zainteresowanych nauką w zawodzie technik organizacji reklamy powinny cechować:</vt:lpstr>
      <vt:lpstr>ZAPASZAMY DO NAS!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Aneta Semeniuk</dc:creator>
  <cp:lastModifiedBy>Aneta Semeniuk</cp:lastModifiedBy>
  <cp:revision>450</cp:revision>
  <dcterms:created xsi:type="dcterms:W3CDTF">2020-10-20T09:13:58Z</dcterms:created>
  <dcterms:modified xsi:type="dcterms:W3CDTF">2020-11-11T15:53:28Z</dcterms:modified>
</cp:coreProperties>
</file>