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200"/>
    <a:srgbClr val="FFFFFF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7" autoAdjust="0"/>
    <p:restoredTop sz="89203" autoAdjust="0"/>
  </p:normalViewPr>
  <p:slideViewPr>
    <p:cSldViewPr showGuides="1">
      <p:cViewPr varScale="1">
        <p:scale>
          <a:sx n="102" d="100"/>
          <a:sy n="102" d="100"/>
        </p:scale>
        <p:origin x="-624" y="-90"/>
      </p:cViewPr>
      <p:guideLst>
        <p:guide orient="horz" pos="169"/>
        <p:guide orient="horz" pos="637"/>
        <p:guide orient="horz" pos="746"/>
        <p:guide orient="horz" pos="1619"/>
        <p:guide orient="horz" pos="2866"/>
        <p:guide pos="2880"/>
        <p:guide pos="198"/>
        <p:guide pos="5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E9F7-364C-40AE-807F-6C0B30D0009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3C443-969B-42DA-8506-0247C55DF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7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199" y="1183484"/>
            <a:ext cx="8516475" cy="336629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6" y="268288"/>
            <a:ext cx="4829288" cy="230187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imię i nazwisko prezentera 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09" y="268292"/>
            <a:ext cx="8516466" cy="4284658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noProof="0" dirty="0"/>
              <a:t>Kliknij, aby edytować treść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pl-PL" noProof="0" dirty="0"/>
              <a:t>Kliknij, aby edytować numer rozdziału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3698"/>
            <a:ext cx="3968055" cy="3366077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60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iki multimedialne wypełniające całą zawartość strony lub slajd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 noProof="0" dirty="0"/>
              <a:t>Kliknij ikonę, aby dodać zdjęcie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268288"/>
            <a:ext cx="8515350" cy="741362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Kliknij, aby edytować tytuł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4275"/>
            <a:ext cx="8516475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pl-PL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Będzińskie zabytki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92080" y="266701"/>
            <a:ext cx="3537596" cy="3403600"/>
          </a:xfrm>
        </p:spPr>
        <p:txBody>
          <a:bodyPr/>
          <a:lstStyle/>
          <a:p>
            <a:pPr algn="ctr"/>
            <a:r>
              <a:rPr lang="pl-PL" sz="2000" dirty="0" smtClean="0">
                <a:solidFill>
                  <a:srgbClr val="00B0F0"/>
                </a:solidFill>
              </a:rPr>
              <a:t>Zapraszam do niezwykłego świata zabytków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97621" y="2344104"/>
            <a:ext cx="4617715" cy="875718"/>
          </a:xfrm>
        </p:spPr>
        <p:txBody>
          <a:bodyPr/>
          <a:lstStyle/>
          <a:p>
            <a:pPr algn="ctr"/>
            <a:r>
              <a:rPr lang="pl-PL" sz="1000" dirty="0">
                <a:solidFill>
                  <a:srgbClr val="00B0F0"/>
                </a:solidFill>
              </a:rPr>
              <a:t>W roku 2020 </a:t>
            </a:r>
            <a:r>
              <a:rPr lang="pl-PL" sz="1000" b="1" dirty="0">
                <a:solidFill>
                  <a:srgbClr val="00B0F0"/>
                </a:solidFill>
              </a:rPr>
              <a:t>Międzynarodowy Dzień Ochrony Zabytków</a:t>
            </a:r>
            <a:r>
              <a:rPr lang="pl-PL" sz="1000" dirty="0">
                <a:solidFill>
                  <a:srgbClr val="00B0F0"/>
                </a:solidFill>
              </a:rPr>
              <a:t> przypada </a:t>
            </a:r>
            <a:r>
              <a:rPr lang="pl-PL" sz="1000" dirty="0" smtClean="0">
                <a:solidFill>
                  <a:srgbClr val="00B0F0"/>
                </a:solidFill>
              </a:rPr>
              <a:t>na </a:t>
            </a:r>
            <a:br>
              <a:rPr lang="pl-PL" sz="1000" dirty="0" smtClean="0">
                <a:solidFill>
                  <a:srgbClr val="00B0F0"/>
                </a:solidFill>
              </a:rPr>
            </a:br>
            <a:r>
              <a:rPr lang="pl-PL" sz="1000" dirty="0" smtClean="0">
                <a:solidFill>
                  <a:srgbClr val="00B0F0"/>
                </a:solidFill>
              </a:rPr>
              <a:t>18 kwietnia (sobota</a:t>
            </a:r>
            <a:r>
              <a:rPr lang="pl-PL" sz="1000" dirty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pl-PL" sz="1000" dirty="0">
                <a:solidFill>
                  <a:srgbClr val="00B0F0"/>
                </a:solidFill>
              </a:rPr>
              <a:t> </a:t>
            </a:r>
            <a:r>
              <a:rPr lang="pl-PL" sz="1000" dirty="0" smtClean="0">
                <a:solidFill>
                  <a:srgbClr val="00B0F0"/>
                </a:solidFill>
              </a:rPr>
              <a:t>Zabytki </a:t>
            </a:r>
            <a:r>
              <a:rPr lang="pl-PL" sz="1000" dirty="0">
                <a:solidFill>
                  <a:srgbClr val="00B0F0"/>
                </a:solidFill>
              </a:rPr>
              <a:t>mają szczególne znaczenie dla dziedzictwa kulturowego, dlatego każdemu z nas powinno zależeć na ich ochronie.</a:t>
            </a:r>
          </a:p>
          <a:p>
            <a:pPr algn="ctr"/>
            <a:r>
              <a:rPr lang="pl-PL" sz="1000" dirty="0">
                <a:solidFill>
                  <a:srgbClr val="00B0F0"/>
                </a:solidFill>
              </a:rPr>
              <a:t> </a:t>
            </a:r>
          </a:p>
          <a:p>
            <a:endParaRPr lang="pl-PL" dirty="0"/>
          </a:p>
        </p:txBody>
      </p:sp>
      <p:pic>
        <p:nvPicPr>
          <p:cNvPr id="1027" name="Picture 3" descr="C:\Users\gawelka5\Desktop\64eeadd640b7ab5e4b886383e4e6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9822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welka5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7654"/>
            <a:ext cx="35955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13">
        <p:fade/>
      </p:transition>
    </mc:Choice>
    <mc:Fallback>
      <p:transition spd="med" advTm="62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536" y="268289"/>
            <a:ext cx="4829288" cy="1439366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Dom Modlitw </a:t>
            </a:r>
            <a:r>
              <a:rPr lang="pl-PL" sz="4800" dirty="0" err="1" smtClean="0">
                <a:solidFill>
                  <a:srgbClr val="002060"/>
                </a:solidFill>
              </a:rPr>
              <a:t>Mizrachi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940152" y="1707653"/>
            <a:ext cx="2889524" cy="1962647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Mieszczący się w bramie przy ul. Potockiego 3, powstał pod koniec XIX wieku. Budowę zainicjował i sfinansował kupiec będziński Jakub </a:t>
            </a:r>
            <a:r>
              <a:rPr lang="pl-PL" b="1" dirty="0" err="1">
                <a:solidFill>
                  <a:srgbClr val="00B0F0"/>
                </a:solidFill>
              </a:rPr>
              <a:t>Chil</a:t>
            </a:r>
            <a:r>
              <a:rPr lang="pl-PL" b="1" dirty="0">
                <a:solidFill>
                  <a:srgbClr val="00B0F0"/>
                </a:solidFill>
              </a:rPr>
              <a:t> </a:t>
            </a:r>
            <a:r>
              <a:rPr lang="pl-PL" b="1" dirty="0" err="1">
                <a:solidFill>
                  <a:srgbClr val="00B0F0"/>
                </a:solidFill>
              </a:rPr>
              <a:t>Winer</a:t>
            </a:r>
            <a:r>
              <a:rPr lang="pl-PL" b="1" dirty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C:\Users\gawelka5\Desktop\dom_modlitw_mizrachi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7654"/>
            <a:ext cx="51845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5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11">
        <p:fade/>
      </p:transition>
    </mc:Choice>
    <mc:Fallback>
      <p:transition spd="med" advTm="9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Nowy dworzec PKP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24128" y="1635645"/>
            <a:ext cx="3105548" cy="2034655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Główna trasa Kolei Warszawsko-Wiedeńskiej czynna była już od 1848 roku, jednakże jej boczna odnoga – tak ważna dla rozwoju Będzina i całego regionu powstała dopiero 10 lat później. Odnoga prowadziła z Ząbkowic przez Będzin w stronę Górnego Śląska.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7" name="Picture 3" descr="C:\Users\gawelka5\Desktop\2017_06_28_Nowy_Dworzec_PKP_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" y="1635646"/>
            <a:ext cx="5476480" cy="35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0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16">
        <p:fade/>
      </p:transition>
    </mc:Choice>
    <mc:Fallback>
      <p:transition spd="med" advTm="8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Stary dworzec PKP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96136" y="1059582"/>
            <a:ext cx="3028950" cy="3403600"/>
          </a:xfrm>
        </p:spPr>
        <p:txBody>
          <a:bodyPr/>
          <a:lstStyle/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>
              <a:solidFill>
                <a:srgbClr val="00B0F0"/>
              </a:solidFill>
            </a:endParaRPr>
          </a:p>
          <a:p>
            <a:r>
              <a:rPr lang="pl-PL" b="1" dirty="0">
                <a:solidFill>
                  <a:srgbClr val="00B0F0"/>
                </a:solidFill>
              </a:rPr>
              <a:t>Historia starego dworca kolejowego w Będzinie związana jest z wkroczeniem kolei żelaznych na teren Zagłębia Dąbrowskiego. W drugiej połowie XIX wieku Towarzystwo Dróg Żelaznych Warszawsko-Wiedeńskich zaczęło wykupywać grunty od mieszkańców pod budowę kolei. Spowodowane to było szybkim rozwojem gospodarczym i urbanizacyjnym na terenie dzisiejszego Zagłębia.</a:t>
            </a:r>
            <a:endParaRPr lang="pl-PL" dirty="0">
              <a:solidFill>
                <a:srgbClr val="00B0F0"/>
              </a:solidFill>
              <a:effectLst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1" name="Picture 3" descr="C:\Users\gawelka5\Desktop\2017_06_22_stary_dworzec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5328592" cy="35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97">
        <p:fade/>
      </p:transition>
    </mc:Choice>
    <mc:Fallback>
      <p:transition spd="med" advTm="11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Parafia Nawiedzenia NMP w Będzinie </a:t>
            </a:r>
            <a:br>
              <a:rPr lang="pl-PL" sz="3200" b="1" dirty="0">
                <a:solidFill>
                  <a:srgbClr val="002060"/>
                </a:solidFill>
              </a:rPr>
            </a:br>
            <a:r>
              <a:rPr lang="pl-PL" sz="3200" b="1" dirty="0">
                <a:solidFill>
                  <a:srgbClr val="002060"/>
                </a:solidFill>
              </a:rPr>
              <a:t>Sanktuarium Polskiej Golgoty Wschodu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96136" y="1491630"/>
            <a:ext cx="3028950" cy="3403600"/>
          </a:xfrm>
        </p:spPr>
        <p:txBody>
          <a:bodyPr/>
          <a:lstStyle/>
          <a:p>
            <a:endParaRPr lang="pl-PL" dirty="0"/>
          </a:p>
          <a:p>
            <a:r>
              <a:rPr lang="pl-PL" sz="1200" dirty="0">
                <a:solidFill>
                  <a:srgbClr val="00B0F0"/>
                </a:solidFill>
              </a:rPr>
              <a:t>Kościół wybudowano w latach 1981-2000 według projektu Ryszarda Kumora. Większość prac plastycznych wykonał Romuald Korus. Uroczystego poświęcenia (konsekracji) świątyni 28 maja 2000 r. dokonał biskup sosnowiecki Adam Śmigielski SDB.</a:t>
            </a:r>
          </a:p>
          <a:p>
            <a:r>
              <a:rPr lang="pl-PL" sz="1200" dirty="0">
                <a:solidFill>
                  <a:srgbClr val="00B0F0"/>
                </a:solidFill>
              </a:rPr>
              <a:t> </a:t>
            </a:r>
            <a:r>
              <a:rPr lang="pl-PL" sz="1200" dirty="0" smtClean="0">
                <a:solidFill>
                  <a:srgbClr val="00B0F0"/>
                </a:solidFill>
              </a:rPr>
              <a:t>Powstało </a:t>
            </a:r>
            <a:r>
              <a:rPr lang="pl-PL" sz="1200" dirty="0">
                <a:solidFill>
                  <a:srgbClr val="00B0F0"/>
                </a:solidFill>
              </a:rPr>
              <a:t>tu pierwsze w Polsce Sanktuarium Golgoty Wschodu, a przyczynił się do tego ks. prał. Zdzisław Peszkowski, kapelan Rodzin Katyńskich, apelując, aby świątynia stała się pomnikiem polskiej martyrologii na Wschodzie</a:t>
            </a:r>
            <a:r>
              <a:rPr lang="pl-PL" dirty="0"/>
              <a:t>.</a:t>
            </a:r>
            <a:endParaRPr lang="pl-PL" dirty="0">
              <a:effectLst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gawelka5\Desktop\2017_06_22_syberka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78"/>
            <a:ext cx="53285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5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73">
        <p:fade/>
      </p:transition>
    </mc:Choice>
    <mc:Fallback>
      <p:transition spd="med" advTm="14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400" b="1" dirty="0">
                <a:solidFill>
                  <a:srgbClr val="002060"/>
                </a:solidFill>
              </a:rPr>
              <a:t>Kościół pw. św. Doroty</a:t>
            </a:r>
            <a:r>
              <a:rPr lang="pl-PL" sz="4400" b="1" dirty="0"/>
              <a:t/>
            </a:r>
            <a:br>
              <a:rPr lang="pl-PL" sz="4400" b="1" dirty="0"/>
            </a:b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96136" y="1347614"/>
            <a:ext cx="3033540" cy="3330799"/>
          </a:xfrm>
        </p:spPr>
        <p:txBody>
          <a:bodyPr/>
          <a:lstStyle/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Na górze św. Doroty w Będzinie (382 m n.p.m.) znajduje się kościół pod wezwaniem św. Doroty. Kościół wybudowany został w 1635 roku z funduszu Doroty Kąckiej, </a:t>
            </a:r>
            <a:r>
              <a:rPr lang="pl-PL" b="1" dirty="0" err="1">
                <a:solidFill>
                  <a:srgbClr val="00B0F0"/>
                </a:solidFill>
              </a:rPr>
              <a:t>ksieni</a:t>
            </a:r>
            <a:r>
              <a:rPr lang="pl-PL" b="1" dirty="0">
                <a:solidFill>
                  <a:srgbClr val="00B0F0"/>
                </a:solidFill>
              </a:rPr>
              <a:t> klasztoru sióstr Norbertanek w Krakowie na Zwierzyńcu. 10 października 1638 roku kościół został konsekrowany przez sufragana krakowskiego Tomasza Oborskiego.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C:\Users\gawelka5\Desktop\2017_06_26_Kosciol_sw_Doroty_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511256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2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633">
        <p:fade/>
      </p:transition>
    </mc:Choice>
    <mc:Fallback>
      <p:transition spd="med" advTm="136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6" y="267494"/>
            <a:ext cx="4829288" cy="2301875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Pałac Ciechanowskich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96136" y="1347614"/>
            <a:ext cx="3028950" cy="3403600"/>
          </a:xfrm>
        </p:spPr>
        <p:txBody>
          <a:bodyPr/>
          <a:lstStyle/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Pięknie położony ukryty wśród drzew, na samym końcu ulicy Adama Mickiewicza w Grodźcu znajduje się Pałac Ciechanowskich. Jego istnienie zawdzięczamy fundacji Jana Ciechanowskiego z lat 1842-1844. Pałac w Grodźcu zaprojektował znany architekt włoskiego pochodzenia Franciszek Maria </a:t>
            </a:r>
            <a:r>
              <a:rPr lang="pl-PL" b="1" dirty="0" err="1">
                <a:solidFill>
                  <a:srgbClr val="00B0F0"/>
                </a:solidFill>
              </a:rPr>
              <a:t>Lanci</a:t>
            </a:r>
            <a:r>
              <a:rPr lang="pl-PL" b="1" dirty="0">
                <a:solidFill>
                  <a:srgbClr val="00B0F0"/>
                </a:solidFill>
              </a:rPr>
              <a:t>, autor przebudów licznych zamków i pałaców. Pałac wzniesiono w stylu neorenesansowym, jako tzw. willę w stylu włoskim.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C:\Users\gawelka5\Desktop\2017_06_28_Palac_Ciechanowskich_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53285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92">
        <p:fade/>
      </p:transition>
    </mc:Choice>
    <mc:Fallback>
      <p:transition spd="med" advTm="10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Willa Solvay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24128" y="1203598"/>
            <a:ext cx="3028950" cy="3403600"/>
          </a:xfrm>
        </p:spPr>
        <p:txBody>
          <a:bodyPr/>
          <a:lstStyle/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W 1857 roku uruchomiono jedną z najnowocześniejszych cementowni w tej części Europy – Cementownię Grodziec. Jej właściciele – ród Ciechanowskich - wybudowali na zachodnim zboczu Góry św. Doroty piękną willę, w której zamieszkiwali kolejni dyrektorzy zakładu. 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C:\Users\gawelka5\Desktop\2017_06_28_Willa_Solvay_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52565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14">
        <p:fade/>
      </p:transition>
    </mc:Choice>
    <mc:Fallback>
      <p:transition spd="med" advTm="6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3199" y="3723878"/>
            <a:ext cx="8516475" cy="825897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Jadwiga Gaweł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1943422"/>
          </a:xfrm>
        </p:spPr>
        <p:txBody>
          <a:bodyPr/>
          <a:lstStyle/>
          <a:p>
            <a:pPr algn="ctr"/>
            <a:r>
              <a:rPr lang="pl-PL" sz="5000" dirty="0" smtClean="0">
                <a:solidFill>
                  <a:srgbClr val="002060"/>
                </a:solidFill>
              </a:rPr>
              <a:t>Dziękuję za wspólny spacer zabytkowym szlakiem</a:t>
            </a:r>
            <a:endParaRPr lang="pl-PL" sz="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68">
        <p:fade/>
      </p:transition>
    </mc:Choice>
    <mc:Fallback>
      <p:transition spd="med" advTm="1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4829288" cy="2301875"/>
          </a:xfrm>
        </p:spPr>
        <p:txBody>
          <a:bodyPr/>
          <a:lstStyle/>
          <a:p>
            <a:pPr lvl="0" algn="ctr"/>
            <a:r>
              <a:rPr lang="pl-PL" sz="3200" dirty="0" smtClean="0">
                <a:solidFill>
                  <a:srgbClr val="002060"/>
                </a:solidFill>
              </a:rPr>
              <a:t>Zamek obronny z XIV wieku</a:t>
            </a:r>
            <a:r>
              <a:rPr lang="pl-PL" sz="2400" dirty="0">
                <a:solidFill>
                  <a:srgbClr val="002060"/>
                </a:solidFill>
              </a:rPr>
              <a:t/>
            </a:r>
            <a:br>
              <a:rPr lang="pl-PL" sz="2400" dirty="0">
                <a:solidFill>
                  <a:srgbClr val="002060"/>
                </a:solidFill>
              </a:rPr>
            </a:br>
            <a:endParaRPr lang="pl-PL" sz="2400" noProof="0" dirty="0">
              <a:solidFill>
                <a:srgbClr val="00206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b="1" dirty="0"/>
              <a:t> </a:t>
            </a:r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Wspaniale prezentujący się zamek, z górującą nad nim XIII wieczną murowaną wieżą jest wizytówką królewskiego miasta – Będzina. Budowa zamku związana była ściśle z utratą Śląska i jego przejściem pod panowanie czeskie (1348). Granica między Koroną Polską, a Czeską przebiegała wówczas po linii Czarnej Przemszy, a więc u samego podnóża zamku.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gawelka5\Desktop\bedzin_zabytki_fot1.jf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50040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6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160">
        <p:fade/>
      </p:transition>
    </mc:Choice>
    <mc:Fallback>
      <p:transition spd="med" advTm="16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34504" y="267494"/>
            <a:ext cx="4829288" cy="2301875"/>
          </a:xfrm>
        </p:spPr>
        <p:txBody>
          <a:bodyPr/>
          <a:lstStyle/>
          <a:p>
            <a:pPr lvl="0" algn="ctr"/>
            <a:r>
              <a:rPr lang="pl-PL" sz="3200" dirty="0" smtClean="0">
                <a:solidFill>
                  <a:srgbClr val="002060"/>
                </a:solidFill>
              </a:rPr>
              <a:t>Kościół </a:t>
            </a:r>
            <a:r>
              <a:rPr lang="pl-PL" sz="3200" dirty="0" err="1" smtClean="0">
                <a:solidFill>
                  <a:srgbClr val="002060"/>
                </a:solidFill>
              </a:rPr>
              <a:t>pw.Świętej</a:t>
            </a:r>
            <a:r>
              <a:rPr lang="pl-PL" sz="3200" dirty="0" smtClean="0">
                <a:solidFill>
                  <a:srgbClr val="002060"/>
                </a:solidFill>
              </a:rPr>
              <a:t> Trójcy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5724128" y="1292004"/>
            <a:ext cx="3028950" cy="3187576"/>
          </a:xfrm>
        </p:spPr>
        <p:txBody>
          <a:bodyPr/>
          <a:lstStyle/>
          <a:p>
            <a:r>
              <a:rPr lang="pl-PL" sz="1200" dirty="0">
                <a:solidFill>
                  <a:srgbClr val="00B0F0"/>
                </a:solidFill>
              </a:rPr>
              <a:t>W pełni murowany kościół wzniesiono </a:t>
            </a:r>
            <a:r>
              <a:rPr lang="pl-PL" sz="1200" dirty="0" smtClean="0">
                <a:solidFill>
                  <a:srgbClr val="00B0F0"/>
                </a:solidFill>
              </a:rPr>
              <a:t>około </a:t>
            </a:r>
            <a:r>
              <a:rPr lang="pl-PL" sz="1200" dirty="0">
                <a:solidFill>
                  <a:srgbClr val="00B0F0"/>
                </a:solidFill>
              </a:rPr>
              <a:t>1364 roku. Wiele wskazuje na to, że kościół został zbudowany dzięki fundacji Kazimierza Wielkiego. W 1601 roku kościół został gruntownie odnowiony. W 1655 roku, w czasie najazdu Szwedów, kościół został doszczętnie ograbiony i spalony. </a:t>
            </a:r>
            <a:br>
              <a:rPr lang="pl-PL" sz="1200" dirty="0">
                <a:solidFill>
                  <a:srgbClr val="00B0F0"/>
                </a:solidFill>
              </a:rPr>
            </a:br>
            <a:r>
              <a:rPr lang="pl-PL" sz="1200" dirty="0">
                <a:solidFill>
                  <a:srgbClr val="00B0F0"/>
                </a:solidFill>
              </a:rPr>
              <a:t/>
            </a:r>
            <a:br>
              <a:rPr lang="pl-PL" sz="1200" dirty="0">
                <a:solidFill>
                  <a:srgbClr val="00B0F0"/>
                </a:solidFill>
              </a:rPr>
            </a:br>
            <a:r>
              <a:rPr lang="pl-PL" sz="1200" dirty="0">
                <a:solidFill>
                  <a:srgbClr val="00B0F0"/>
                </a:solidFill>
              </a:rPr>
              <a:t>Po zakończeniu wojny zrekonstruowano go w stylu barkowym. W początkach XIX w. dobudowano kaplice z dwóch stron północnej i południowej, świątynię ponownie rozbudowywano i przekształcono w latach 1873-1889. Dobudowano prezbiterium, później lewą boczną nawę. Równocześnie z rozszerzeniem kościoła powiększono go o podziemne krypty grobowe.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gawelka5\Desktop\2017_06_22_Kosciol_sw_Trojcy_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49952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152">
        <p:fade/>
      </p:transition>
    </mc:Choice>
    <mc:Fallback>
      <p:transition spd="med" advTm="16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solidFill>
                  <a:srgbClr val="002060"/>
                </a:solidFill>
              </a:rPr>
              <a:t>Miejsce po synagodze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5652120" y="1131590"/>
            <a:ext cx="3033540" cy="2250679"/>
          </a:xfrm>
        </p:spPr>
        <p:txBody>
          <a:bodyPr/>
          <a:lstStyle/>
          <a:p>
            <a:r>
              <a:rPr lang="pl-PL" dirty="0"/>
              <a:t> </a:t>
            </a:r>
          </a:p>
          <a:p>
            <a:r>
              <a:rPr lang="pl-PL" dirty="0">
                <a:solidFill>
                  <a:srgbClr val="00B0F0"/>
                </a:solidFill>
              </a:rPr>
              <a:t>Synagoga została zbudowana w 1881 roku na miejscu starej drewnianej świątyni. Podczas II wojny światowej, w nocy z 8 na 9 września 1939 roku hitlerowcy spalili synagogę, wraz z modlącymi się w niej Żydami. Pożar trwał 20 godzin, a żołnierze Wehrmachtu i SS uniemożliwili jego gaszenie. Podczas tej nocy ksiądz prałat Mieczysław Zawadzki ratował Żydów, pomagając im przejść przez przykościelne ogrody, a następnie przez bramę na Górę Zamkową.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powiat.bedzin.pl/images/zabytki_2014/2017_06_22_Miejsce_po_synagodze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4896544" cy="35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491">
        <p:fade/>
      </p:transition>
    </mc:Choice>
    <mc:Fallback>
      <p:transition spd="med" advTm="114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4819296" cy="2374677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Cmentarz na Górze </a:t>
            </a:r>
            <a:r>
              <a:rPr lang="pl-PL" sz="3200" dirty="0">
                <a:solidFill>
                  <a:srgbClr val="002060"/>
                </a:solidFill>
              </a:rPr>
              <a:t>Z</a:t>
            </a:r>
            <a:r>
              <a:rPr lang="pl-PL" sz="3200" dirty="0" smtClean="0">
                <a:solidFill>
                  <a:srgbClr val="002060"/>
                </a:solidFill>
              </a:rPr>
              <a:t>amkowej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5724128" y="987574"/>
            <a:ext cx="3033540" cy="2394695"/>
          </a:xfrm>
        </p:spPr>
        <p:txBody>
          <a:bodyPr/>
          <a:lstStyle/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Historia będzińskich żydów sięga XIII wieku. </a:t>
            </a:r>
            <a:r>
              <a:rPr lang="pl-PL" dirty="0">
                <a:solidFill>
                  <a:srgbClr val="00B0F0"/>
                </a:solidFill>
              </a:rPr>
              <a:t/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Żydzi </a:t>
            </a:r>
            <a:r>
              <a:rPr lang="pl-PL" dirty="0">
                <a:solidFill>
                  <a:srgbClr val="00B0F0"/>
                </a:solidFill>
              </a:rPr>
              <a:t>z Będzina chowali swych zmarłych na czterech cmentarzach. Pierwszy z nich powstał w XVI w. Po wybuchu epidemii cholery w 1831 r. zaistniała potrzeba założenia nowego cmentarza i wówczas zaczęto chować zmarłych na Podzamczu - północnym zboczu Góry Zamkowej, nekropolii istniejącej po dzień dzisiejszy.</a:t>
            </a: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gawelka5\Desktop\2017_06_22_Kirkut_m.jf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51596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6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35">
        <p:fade/>
      </p:transition>
    </mc:Choice>
    <mc:Fallback>
      <p:transition spd="med" advTm="11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Mury miejskie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5724128" y="843558"/>
            <a:ext cx="3033540" cy="2466703"/>
          </a:xfrm>
        </p:spPr>
        <p:txBody>
          <a:bodyPr/>
          <a:lstStyle/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Mury miejskie w Będzinie wybudowano z rozkazu króla Kazimierza Wielkiego. O fakcie tym wspominał już Janko z Czarnkowa w „Kronice Polskiej 1333-1384”, a później pisał o tym Jan Długosz. Kamienne mury miejskie powstały na miejscu wcześniejszych umocnień drewnianych. Mury wzniesiono w latach 60 XIV w. Były one połączone z murami obwodowymi zbudowanego wcześniej zamku królewskiego. Zbudowano też dwie bramy Sławkowską (Krakowską) i Bytomską (Wrocławską).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gawelka5\Desktop\2017_06_28_Mury_miejskie_m.jf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4275"/>
            <a:ext cx="5437063" cy="37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2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83">
        <p:fade/>
      </p:transition>
    </mc:Choice>
    <mc:Fallback>
      <p:transition spd="med" advTm="12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536" y="268289"/>
            <a:ext cx="4829288" cy="1151333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Podziemia będzińskie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24128" y="1347615"/>
            <a:ext cx="3033540" cy="1890812"/>
          </a:xfrm>
        </p:spPr>
        <p:txBody>
          <a:bodyPr/>
          <a:lstStyle/>
          <a:p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Przez wiele lat ta budowla była owiana mgłą tajemnicy. W toku niedawnych prac w Archiwum Państwowym w Katowicach okazało się, że będzińskie podziemia to nieukończony schron przeciwlotniczy dla stacjonujących w Będzinie oddziałów wojskowych i administracji hitlerowskiej, a później także dla niemieckiej ludności cywilnej.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gawelka5\Desktop\2017_06_26_Podziemia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5400600" cy="32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539">
        <p:fade/>
      </p:transition>
    </mc:Choice>
    <mc:Fallback>
      <p:transition spd="med" advTm="135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536" y="268288"/>
            <a:ext cx="5410592" cy="2301875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rgbClr val="002060"/>
                </a:solidFill>
              </a:rPr>
              <a:t>Pałac Mieroszewskich</a:t>
            </a:r>
            <a:endParaRPr lang="pl-PL" sz="4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652120" y="1347614"/>
            <a:ext cx="2529484" cy="2232247"/>
          </a:xfrm>
        </p:spPr>
        <p:txBody>
          <a:bodyPr/>
          <a:lstStyle/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Budowę Pałacu Mieroszewskich w Będzinie - </a:t>
            </a:r>
            <a:r>
              <a:rPr lang="pl-PL" b="1" dirty="0" err="1">
                <a:solidFill>
                  <a:srgbClr val="00B0F0"/>
                </a:solidFill>
              </a:rPr>
              <a:t>Gzichowie</a:t>
            </a:r>
            <a:r>
              <a:rPr lang="pl-PL" b="1" dirty="0">
                <a:solidFill>
                  <a:srgbClr val="00B0F0"/>
                </a:solidFill>
              </a:rPr>
              <a:t>, rozpoczęto w 1702, a zakończono w 1714 roku. Pałac jest doskonałym przykładem siedziby szlacheckiej wybudowanej w stylu barokowo – klasycystycznym. Już na pierwszy rzut oka widać, że budowniczy pałacu wzorowali się na pałacach francuskich.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gawelka5\Desktop\2017_06_22_muzeumm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5184576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67">
        <p:fade/>
      </p:transition>
    </mc:Choice>
    <mc:Fallback>
      <p:transition spd="med" advTm="11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536" y="268289"/>
            <a:ext cx="4829288" cy="1909585"/>
          </a:xfrm>
        </p:spPr>
        <p:txBody>
          <a:bodyPr/>
          <a:lstStyle/>
          <a:p>
            <a:pPr algn="ctr"/>
            <a:r>
              <a:rPr lang="pl-PL" sz="3400" dirty="0" smtClean="0">
                <a:solidFill>
                  <a:srgbClr val="002060"/>
                </a:solidFill>
              </a:rPr>
              <a:t>Secesyjny gmach dawnego Starostwa </a:t>
            </a:r>
            <a:r>
              <a:rPr lang="pl-PL" sz="3400" dirty="0">
                <a:solidFill>
                  <a:srgbClr val="002060"/>
                </a:solidFill>
              </a:rPr>
              <a:t>P</a:t>
            </a:r>
            <a:r>
              <a:rPr lang="pl-PL" sz="3400" dirty="0" smtClean="0">
                <a:solidFill>
                  <a:srgbClr val="002060"/>
                </a:solidFill>
              </a:rPr>
              <a:t>owiatowego w Będzinie</a:t>
            </a:r>
            <a:endParaRPr lang="pl-PL" sz="34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5724128" y="1923678"/>
            <a:ext cx="2961532" cy="1458591"/>
          </a:xfrm>
        </p:spPr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00B0F0"/>
                </a:solidFill>
              </a:rPr>
              <a:t>Powiat będziński utworzono w wyniku reformy carskiej po upadku Powstania Styczniowego na przełomie lat 1866-1867. Secesyjny budynek Starostwa wzniesiono dopiero w latach 90. XIX wieku na terenie nowopowstającej części miasta, nieopodal placu 3 Maja, przy ulicy </a:t>
            </a:r>
            <a:r>
              <a:rPr lang="pl-PL" dirty="0" err="1">
                <a:solidFill>
                  <a:srgbClr val="00B0F0"/>
                </a:solidFill>
              </a:rPr>
              <a:t>Sączewskiego</a:t>
            </a:r>
            <a:r>
              <a:rPr lang="pl-PL" dirty="0">
                <a:solidFill>
                  <a:srgbClr val="00B0F0"/>
                </a:solidFill>
              </a:rPr>
              <a:t>. Swoje funkcje powiatowe pełnił do roku 1975, obecnie stanowi siedzibę jednego z banków.</a:t>
            </a:r>
          </a:p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gawelka5\Desktop\2017_06_27_Starostwo_Dawn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5890"/>
            <a:ext cx="5472608" cy="29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580">
        <p:fade/>
      </p:transition>
    </mc:Choice>
    <mc:Fallback>
      <p:transition spd="med" advTm="14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zentacja1" id="{59C03DF7-1321-4942-A32F-CA6786E8AE9B}" vid="{1D224E01-19FF-4070-AC7E-ADFCD72345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</TotalTime>
  <Words>435</Words>
  <Application>Microsoft Office PowerPoint</Application>
  <PresentationFormat>Pokaz na ekranie (16:9)</PresentationFormat>
  <Paragraphs>59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blank</vt:lpstr>
      <vt:lpstr>Będzińskie zabytki</vt:lpstr>
      <vt:lpstr>Zamek obronny z XIV wieku </vt:lpstr>
      <vt:lpstr>Kościół pw.Świętej Trójcy </vt:lpstr>
      <vt:lpstr>Miejsce po synagodze</vt:lpstr>
      <vt:lpstr>Cmentarz na Górze Zamkowej</vt:lpstr>
      <vt:lpstr>Mury miejskie</vt:lpstr>
      <vt:lpstr>Podziemia będzińskie</vt:lpstr>
      <vt:lpstr>Pałac Mieroszewskich</vt:lpstr>
      <vt:lpstr>Secesyjny gmach dawnego Starostwa Powiatowego w Będzinie</vt:lpstr>
      <vt:lpstr>Dom Modlitw Mizrachi</vt:lpstr>
      <vt:lpstr>Nowy dworzec PKP</vt:lpstr>
      <vt:lpstr>Stary dworzec PKP</vt:lpstr>
      <vt:lpstr>Parafia Nawiedzenia NMP w Będzinie  Sanktuarium Polskiej Golgoty Wschodu </vt:lpstr>
      <vt:lpstr>Kościół pw. św. Doroty </vt:lpstr>
      <vt:lpstr>Pałac Ciechanowskich</vt:lpstr>
      <vt:lpstr>Willa Solvay </vt:lpstr>
      <vt:lpstr>Dziękuję za wspólny spacer zabytkowym szlakiem</vt:lpstr>
    </vt:vector>
  </TitlesOfParts>
  <Company>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Niedbała Dariusz - Hurt</dc:creator>
  <cp:lastModifiedBy>Gaweł Katarzyna - Partner Detal</cp:lastModifiedBy>
  <cp:revision>85</cp:revision>
  <dcterms:created xsi:type="dcterms:W3CDTF">2020-03-03T10:31:44Z</dcterms:created>
  <dcterms:modified xsi:type="dcterms:W3CDTF">2020-04-16T20:06:31Z</dcterms:modified>
</cp:coreProperties>
</file>